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80" r:id="rId9"/>
    <p:sldId id="262" r:id="rId10"/>
    <p:sldId id="263" r:id="rId11"/>
    <p:sldId id="265" r:id="rId12"/>
    <p:sldId id="276" r:id="rId13"/>
    <p:sldId id="274" r:id="rId14"/>
    <p:sldId id="275" r:id="rId15"/>
    <p:sldId id="277" r:id="rId16"/>
    <p:sldId id="278" r:id="rId17"/>
    <p:sldId id="281" r:id="rId18"/>
    <p:sldId id="266" r:id="rId19"/>
    <p:sldId id="267" r:id="rId20"/>
    <p:sldId id="268" r:id="rId21"/>
    <p:sldId id="269" r:id="rId22"/>
    <p:sldId id="283" r:id="rId23"/>
    <p:sldId id="284" r:id="rId24"/>
    <p:sldId id="285" r:id="rId25"/>
    <p:sldId id="272" r:id="rId26"/>
    <p:sldId id="273" r:id="rId27"/>
    <p:sldId id="282" r:id="rId28"/>
    <p:sldId id="270" r:id="rId29"/>
    <p:sldId id="271" r:id="rId30"/>
    <p:sldId id="286" r:id="rId31"/>
    <p:sldId id="287" r:id="rId32"/>
    <p:sldId id="288" r:id="rId33"/>
    <p:sldId id="289" r:id="rId34"/>
    <p:sldId id="290" r:id="rId35"/>
    <p:sldId id="291" r:id="rId36"/>
    <p:sldId id="292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16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53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823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8633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7554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642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690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4951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2810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372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14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774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7458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3C99AA-4F6C-4672-A16A-672C10160B87}" type="datetimeFigureOut">
              <a:rPr lang="zh-CN" altLang="en-US" smtClean="0"/>
              <a:t>2024/7/13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7F330E-E8BB-43F9-9D23-FE59290222A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952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f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f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f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f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5665" y="0"/>
            <a:ext cx="6206335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08337" y="2935310"/>
            <a:ext cx="295465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/>
              <a:t>后缀</a:t>
            </a:r>
            <a:r>
              <a:rPr lang="zh-CN" altLang="en-US" sz="5400" dirty="0">
                <a:solidFill>
                  <a:schemeClr val="bg1"/>
                </a:solidFill>
              </a:rPr>
              <a:t>数组</a:t>
            </a:r>
            <a:endParaRPr lang="en-US" altLang="zh-CN" sz="5400" dirty="0">
              <a:solidFill>
                <a:schemeClr val="bg1"/>
              </a:solidFill>
            </a:endParaRPr>
          </a:p>
          <a:p>
            <a:pPr algn="ctr"/>
            <a:r>
              <a:rPr lang="en-US" altLang="zh-CN" sz="5400" baseline="-25000" dirty="0"/>
              <a:t>Suffix </a:t>
            </a:r>
            <a:r>
              <a:rPr lang="en-US" altLang="zh-CN" sz="5400" baseline="-25000" dirty="0">
                <a:solidFill>
                  <a:schemeClr val="bg1"/>
                </a:solidFill>
              </a:rPr>
              <a:t>Array</a:t>
            </a:r>
            <a:endParaRPr lang="en-US" altLang="zh-CN" sz="4800" baseline="-25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36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  <a:r>
              <a:rPr lang="en-US" altLang="zh-CN" dirty="0"/>
              <a:t>1.</a:t>
            </a:r>
            <a:r>
              <a:rPr lang="zh-CN" altLang="en-US" dirty="0"/>
              <a:t>后缀数组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先求出</a:t>
            </a:r>
            <a:r>
              <a:rPr lang="en-US" altLang="zh-CN" dirty="0"/>
              <a:t> S </a:t>
            </a:r>
            <a:r>
              <a:rPr lang="zh-CN" altLang="en-US" dirty="0"/>
              <a:t>和 </a:t>
            </a:r>
            <a:r>
              <a:rPr lang="en-US" altLang="zh-CN" dirty="0"/>
              <a:t>T </a:t>
            </a:r>
            <a:r>
              <a:rPr lang="zh-CN" altLang="en-US" dirty="0"/>
              <a:t>的广义 </a:t>
            </a:r>
            <a:r>
              <a:rPr lang="en-US" altLang="zh-CN" dirty="0" err="1"/>
              <a:t>sa</a:t>
            </a:r>
            <a:r>
              <a:rPr lang="zh-CN" altLang="en-US" dirty="0"/>
              <a:t>，并求出 </a:t>
            </a:r>
            <a:r>
              <a:rPr lang="en-US" altLang="zh-CN" dirty="0"/>
              <a:t>height </a:t>
            </a:r>
            <a:r>
              <a:rPr lang="zh-CN" altLang="en-US" dirty="0"/>
              <a:t>数组。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/>
              <a:t>S </a:t>
            </a:r>
            <a:r>
              <a:rPr lang="zh-CN" altLang="en-US" dirty="0"/>
              <a:t>的每一个 </a:t>
            </a:r>
            <a:r>
              <a:rPr lang="en-US" altLang="zh-CN" dirty="0" err="1"/>
              <a:t>i</a:t>
            </a:r>
            <a:r>
              <a:rPr lang="en-US" altLang="zh-CN" dirty="0"/>
              <a:t> </a:t>
            </a:r>
            <a:r>
              <a:rPr lang="zh-CN" altLang="en-US" dirty="0"/>
              <a:t>，考虑往后用</a:t>
            </a:r>
            <a:r>
              <a:rPr lang="en-US" altLang="zh-CN" dirty="0" err="1"/>
              <a:t>lcp</a:t>
            </a:r>
            <a:r>
              <a:rPr lang="zh-CN" altLang="en-US" dirty="0"/>
              <a:t>去跳，跳三次，检查是否跳完了 </a:t>
            </a:r>
            <a:r>
              <a:rPr lang="en-US" altLang="zh-CN" dirty="0"/>
              <a:t>T </a:t>
            </a:r>
            <a:r>
              <a:rPr lang="zh-CN" altLang="en-US" dirty="0"/>
              <a:t>即可。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时间复杂度 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8112868" y="0"/>
            <a:ext cx="4079132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0654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  <a:r>
              <a:rPr lang="en-US" altLang="zh-CN" dirty="0"/>
              <a:t>2. FFT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928858"/>
          </a:xfrm>
        </p:spPr>
        <p:txBody>
          <a:bodyPr>
            <a:normAutofit/>
          </a:bodyPr>
          <a:lstStyle/>
          <a:p>
            <a:r>
              <a:rPr lang="zh-CN" altLang="en-US" dirty="0"/>
              <a:t>记</a:t>
            </a:r>
            <a:r>
              <a:rPr lang="en-US" altLang="zh-CN" dirty="0"/>
              <a:t> T </a:t>
            </a:r>
            <a:r>
              <a:rPr lang="zh-CN" altLang="en-US" dirty="0"/>
              <a:t>的长度为 </a:t>
            </a:r>
            <a:r>
              <a:rPr lang="en-US" altLang="zh-CN" dirty="0"/>
              <a:t>k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分别考虑每个字符，将该字符变为</a:t>
            </a:r>
            <a:r>
              <a:rPr lang="en-US" altLang="zh-CN" dirty="0"/>
              <a:t>1</a:t>
            </a:r>
            <a:r>
              <a:rPr lang="zh-CN" altLang="en-US" dirty="0"/>
              <a:t>， 非该字符变为 </a:t>
            </a:r>
            <a:r>
              <a:rPr lang="en-US" altLang="zh-CN" dirty="0"/>
              <a:t>0</a:t>
            </a:r>
            <a:r>
              <a:rPr lang="zh-CN" altLang="en-US" dirty="0"/>
              <a:t>，那么这个字符在 </a:t>
            </a:r>
            <a:r>
              <a:rPr lang="en-US" altLang="zh-CN" dirty="0"/>
              <a:t>S[</a:t>
            </a:r>
            <a:r>
              <a:rPr lang="en-US" altLang="zh-CN" dirty="0" err="1"/>
              <a:t>i</a:t>
            </a:r>
            <a:r>
              <a:rPr lang="en-US" altLang="zh-CN" dirty="0"/>
              <a:t> ~ </a:t>
            </a:r>
            <a:r>
              <a:rPr lang="en-US" altLang="zh-CN" dirty="0" err="1"/>
              <a:t>i</a:t>
            </a:r>
            <a:r>
              <a:rPr lang="en-US" altLang="zh-CN" dirty="0"/>
              <a:t> + k - 1] </a:t>
            </a:r>
            <a:r>
              <a:rPr lang="zh-CN" altLang="en-US" dirty="0"/>
              <a:t>中与 </a:t>
            </a:r>
            <a:r>
              <a:rPr lang="en-US" altLang="zh-CN" dirty="0"/>
              <a:t>T </a:t>
            </a:r>
            <a:r>
              <a:rPr lang="zh-CN" altLang="en-US" dirty="0"/>
              <a:t>的匹配次数为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那么将 </a:t>
            </a:r>
            <a:r>
              <a:rPr lang="en-US" altLang="zh-CN" dirty="0"/>
              <a:t>T </a:t>
            </a:r>
            <a:r>
              <a:rPr lang="zh-CN" altLang="en-US" dirty="0"/>
              <a:t>翻转一下就可以看作是卷积的形式。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所以做四次</a:t>
            </a:r>
            <a:r>
              <a:rPr lang="en-US" altLang="zh-CN" dirty="0"/>
              <a:t>FFT</a:t>
            </a:r>
            <a:r>
              <a:rPr lang="zh-CN" altLang="en-US" dirty="0"/>
              <a:t>，然后对每个位置将四次</a:t>
            </a:r>
            <a:r>
              <a:rPr lang="en-US" altLang="zh-CN" dirty="0"/>
              <a:t>FFT</a:t>
            </a:r>
            <a:r>
              <a:rPr lang="zh-CN" altLang="en-US" dirty="0"/>
              <a:t>的结果相加，看是否大于等于</a:t>
            </a:r>
            <a:r>
              <a:rPr lang="en-US" altLang="zh-CN" dirty="0"/>
              <a:t> k – 3 </a:t>
            </a:r>
            <a:r>
              <a:rPr lang="zh-CN" altLang="en-US" dirty="0"/>
              <a:t>即可。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时间复杂度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7366" y="2791108"/>
            <a:ext cx="2545872" cy="121018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0" y="0"/>
            <a:ext cx="4954621" cy="6858000"/>
          </a:xfrm>
          <a:prstGeom prst="rect">
            <a:avLst/>
          </a:prstGeom>
          <a:blipFill dpi="0" rotWithShape="1">
            <a:blip r:embed="rId3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322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Trick1. height</a:t>
            </a:r>
            <a:r>
              <a:rPr lang="zh-CN" altLang="en-US" dirty="0"/>
              <a:t>分组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钦定长度 </a:t>
            </a:r>
            <a:r>
              <a:rPr lang="en-US" altLang="zh-CN" dirty="0"/>
              <a:t>k</a:t>
            </a:r>
            <a:r>
              <a:rPr lang="zh-CN" altLang="en-US" dirty="0"/>
              <a:t>，对 </a:t>
            </a:r>
            <a:r>
              <a:rPr lang="en-US" altLang="zh-CN" dirty="0" err="1"/>
              <a:t>sa</a:t>
            </a:r>
            <a:r>
              <a:rPr lang="en-US" altLang="zh-CN" dirty="0"/>
              <a:t> </a:t>
            </a:r>
            <a:r>
              <a:rPr lang="zh-CN" altLang="en-US" dirty="0"/>
              <a:t>中连续一段任意两个串之间 </a:t>
            </a:r>
            <a:r>
              <a:rPr lang="en-US" altLang="zh-CN" dirty="0" err="1"/>
              <a:t>lcp</a:t>
            </a:r>
            <a:r>
              <a:rPr lang="en-US" altLang="zh-CN" dirty="0"/>
              <a:t> </a:t>
            </a:r>
            <a:r>
              <a:rPr lang="zh-CN" altLang="en-US" dirty="0"/>
              <a:t>都大于等于 </a:t>
            </a:r>
            <a:r>
              <a:rPr lang="en-US" altLang="zh-CN" dirty="0"/>
              <a:t>k </a:t>
            </a:r>
            <a:r>
              <a:rPr lang="zh-CN" altLang="en-US" dirty="0"/>
              <a:t>的，也就是 </a:t>
            </a:r>
            <a:r>
              <a:rPr lang="en-US" altLang="zh-CN" dirty="0"/>
              <a:t>height </a:t>
            </a:r>
            <a:r>
              <a:rPr lang="zh-CN" altLang="en-US" dirty="0"/>
              <a:t>中连续一段大于等于 </a:t>
            </a:r>
            <a:r>
              <a:rPr lang="en-US" altLang="zh-CN" dirty="0"/>
              <a:t>k </a:t>
            </a:r>
            <a:r>
              <a:rPr lang="zh-CN" altLang="en-US" dirty="0"/>
              <a:t>的串进行分组，那么所有 </a:t>
            </a:r>
            <a:r>
              <a:rPr lang="en-US" altLang="zh-CN" dirty="0" err="1"/>
              <a:t>lcp</a:t>
            </a:r>
            <a:r>
              <a:rPr lang="en-US" altLang="zh-CN" dirty="0"/>
              <a:t> &gt;= k </a:t>
            </a:r>
            <a:r>
              <a:rPr lang="zh-CN" altLang="en-US" dirty="0"/>
              <a:t>的后缀对一定都在同一个组当中。</a:t>
            </a:r>
          </a:p>
        </p:txBody>
      </p:sp>
      <p:sp>
        <p:nvSpPr>
          <p:cNvPr id="5" name="矩形 4"/>
          <p:cNvSpPr/>
          <p:nvPr/>
        </p:nvSpPr>
        <p:spPr>
          <a:xfrm>
            <a:off x="3492230" y="0"/>
            <a:ext cx="869977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1359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2. POJ3261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求可重叠的至少出现 </a:t>
            </a:r>
            <a:r>
              <a:rPr lang="en-US" altLang="zh-CN" dirty="0"/>
              <a:t>t </a:t>
            </a:r>
            <a:r>
              <a:rPr lang="zh-CN" altLang="en-US" dirty="0"/>
              <a:t>次的最长重复子串。</a:t>
            </a:r>
          </a:p>
        </p:txBody>
      </p:sp>
      <p:sp>
        <p:nvSpPr>
          <p:cNvPr id="4" name="矩形 3"/>
          <p:cNvSpPr/>
          <p:nvPr/>
        </p:nvSpPr>
        <p:spPr>
          <a:xfrm>
            <a:off x="7772400" y="0"/>
            <a:ext cx="44196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46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二分长度 </a:t>
            </a:r>
            <a:r>
              <a:rPr lang="en-US" altLang="zh-CN" dirty="0"/>
              <a:t>k</a:t>
            </a:r>
            <a:r>
              <a:rPr lang="zh-CN" altLang="en-US" dirty="0"/>
              <a:t>，若分组后存在一组长度超过 </a:t>
            </a:r>
            <a:r>
              <a:rPr lang="en-US" altLang="zh-CN" dirty="0"/>
              <a:t>t</a:t>
            </a:r>
            <a:r>
              <a:rPr lang="zh-CN" altLang="en-US" dirty="0"/>
              <a:t> 则合法。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时间复杂度 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1" y="0"/>
            <a:ext cx="3774332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22036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如果要求不能重叠呢？</a:t>
            </a:r>
          </a:p>
        </p:txBody>
      </p:sp>
      <p:sp>
        <p:nvSpPr>
          <p:cNvPr id="4" name="矩形 3"/>
          <p:cNvSpPr/>
          <p:nvPr/>
        </p:nvSpPr>
        <p:spPr>
          <a:xfrm>
            <a:off x="8025319" y="0"/>
            <a:ext cx="416668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5691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只需要对每个组内进行一次区间选点问题即可。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采用桶排序可以做到 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。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5826868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3975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8933234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Trick2.</a:t>
            </a:r>
            <a:r>
              <a:rPr lang="zh-CN" altLang="en-US" dirty="0"/>
              <a:t>后缀并查集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加边加边并查集</a:t>
            </a:r>
            <a:r>
              <a:rPr lang="en-US" altLang="zh-CN" dirty="0"/>
              <a:t>~</a:t>
            </a:r>
          </a:p>
          <a:p>
            <a:endParaRPr lang="en-US" altLang="zh-CN" dirty="0"/>
          </a:p>
          <a:p>
            <a:r>
              <a:rPr lang="zh-CN" altLang="en-US" dirty="0"/>
              <a:t>具体看题分析吧</a:t>
            </a:r>
            <a:r>
              <a:rPr lang="en-US" altLang="zh-CN" dirty="0"/>
              <a:t>~</a:t>
            </a:r>
          </a:p>
          <a:p>
            <a:endParaRPr lang="en-US" altLang="zh-CN" dirty="0"/>
          </a:p>
          <a:p>
            <a:r>
              <a:rPr lang="zh-CN" altLang="en-US" dirty="0"/>
              <a:t>其实有时候单调栈也行（</a:t>
            </a:r>
          </a:p>
        </p:txBody>
      </p:sp>
    </p:spTree>
    <p:extLst>
      <p:ext uri="{BB962C8B-B14F-4D97-AF65-F5344CB8AC3E}">
        <p14:creationId xmlns:p14="http://schemas.microsoft.com/office/powerpoint/2010/main" val="20710493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4620638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3.</a:t>
            </a:r>
            <a:r>
              <a:rPr lang="en-US" altLang="zh-CN" b="1" dirty="0"/>
              <a:t> P3804 【</a:t>
            </a:r>
            <a:r>
              <a:rPr lang="zh-CN" altLang="en-US" b="1" dirty="0"/>
              <a:t>模板</a:t>
            </a:r>
            <a:r>
              <a:rPr lang="en-US" altLang="zh-CN" b="1" dirty="0"/>
              <a:t>】</a:t>
            </a:r>
            <a:r>
              <a:rPr lang="zh-CN" altLang="en-US" b="1" dirty="0"/>
              <a:t>后缀自动机 </a:t>
            </a:r>
            <a:r>
              <a:rPr lang="en-US" altLang="zh-CN" b="1" dirty="0"/>
              <a:t>(SAM)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求对于所有出现次数大于 </a:t>
            </a:r>
            <a:r>
              <a:rPr lang="en-US" altLang="zh-CN" dirty="0"/>
              <a:t>1 </a:t>
            </a:r>
            <a:r>
              <a:rPr lang="zh-CN" altLang="en-US" dirty="0"/>
              <a:t>的子串其出现次数乘以其长度的最大值。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字符串长度</a:t>
            </a:r>
            <a:r>
              <a:rPr lang="en-US" altLang="zh-CN" dirty="0"/>
              <a:t>&lt;=10^6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20262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  <a:r>
              <a:rPr lang="en-US" altLang="zh-CN" dirty="0"/>
              <a:t>1. SAM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trike="sngStrike" dirty="0"/>
              <a:t>我不会，长大后再学习。</a:t>
            </a:r>
          </a:p>
        </p:txBody>
      </p:sp>
      <p:sp>
        <p:nvSpPr>
          <p:cNvPr id="4" name="矩形 3"/>
          <p:cNvSpPr/>
          <p:nvPr/>
        </p:nvSpPr>
        <p:spPr>
          <a:xfrm>
            <a:off x="7237379" y="0"/>
            <a:ext cx="495462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  <a:effectLst>
            <a:outerShdw blurRad="50800" dist="50800" dir="5400000" algn="ctr" rotWithShape="0">
              <a:srgbClr val="000000">
                <a:alpha val="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9560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概念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对于一个字符串所有的后缀进行字典序排序后，对于每个排名对应的后缀中第一个字符的下标。</a:t>
            </a:r>
          </a:p>
        </p:txBody>
      </p:sp>
      <p:sp>
        <p:nvSpPr>
          <p:cNvPr id="11" name="矩形 10"/>
          <p:cNvSpPr/>
          <p:nvPr/>
        </p:nvSpPr>
        <p:spPr>
          <a:xfrm>
            <a:off x="0" y="0"/>
            <a:ext cx="4844374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961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  <a:r>
              <a:rPr lang="en-US" altLang="zh-CN" dirty="0"/>
              <a:t>2. SA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求出 </a:t>
            </a:r>
            <a:r>
              <a:rPr lang="en-US" altLang="zh-CN" dirty="0" err="1"/>
              <a:t>sa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height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将 </a:t>
            </a:r>
            <a:r>
              <a:rPr lang="en-US" altLang="zh-CN" dirty="0"/>
              <a:t>height </a:t>
            </a:r>
            <a:r>
              <a:rPr lang="zh-CN" altLang="en-US" dirty="0"/>
              <a:t>从大到小排序，加入一个 </a:t>
            </a:r>
            <a:r>
              <a:rPr lang="en-US" altLang="zh-CN" dirty="0"/>
              <a:t>height </a:t>
            </a:r>
            <a:r>
              <a:rPr lang="zh-CN" altLang="en-US" dirty="0"/>
              <a:t>就给对应的两个后缀连一条边，用并查集维护所有连通块大小，然后每加一条边就用其 </a:t>
            </a:r>
            <a:r>
              <a:rPr lang="en-US" altLang="zh-CN" dirty="0"/>
              <a:t>merge </a:t>
            </a:r>
            <a:r>
              <a:rPr lang="zh-CN" altLang="en-US" dirty="0"/>
              <a:t>的连通块大小乘以该 </a:t>
            </a:r>
            <a:r>
              <a:rPr lang="en-US" altLang="zh-CN" dirty="0"/>
              <a:t>height </a:t>
            </a:r>
            <a:r>
              <a:rPr lang="zh-CN" altLang="en-US" dirty="0"/>
              <a:t>更新答案即可。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（似乎单调栈也可以直接搞）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时间复杂度 </a:t>
            </a:r>
            <a:r>
              <a:rPr lang="en-US" altLang="zh-CN" dirty="0"/>
              <a:t>O(n)</a:t>
            </a:r>
            <a:r>
              <a:rPr lang="zh-CN" altLang="en-US" dirty="0"/>
              <a:t>。</a:t>
            </a:r>
            <a:r>
              <a:rPr lang="zh-CN" altLang="en-US" strike="sngStrike" dirty="0"/>
              <a:t>显然不知道比</a:t>
            </a:r>
            <a:r>
              <a:rPr lang="en-US" altLang="zh-CN" strike="sngStrike" dirty="0"/>
              <a:t>SAM</a:t>
            </a:r>
            <a:r>
              <a:rPr lang="zh-CN" altLang="en-US" strike="sngStrike" dirty="0"/>
              <a:t>好写多少倍。</a:t>
            </a:r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95462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l="-1906" r="-19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06388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3</a:t>
            </a:r>
            <a:r>
              <a:rPr lang="zh-CN" altLang="en-US" dirty="0"/>
              <a:t>附</a:t>
            </a:r>
            <a:r>
              <a:rPr lang="en-US" altLang="zh-CN" dirty="0"/>
              <a:t>.</a:t>
            </a:r>
            <a:r>
              <a:rPr lang="en-US" altLang="zh-CN" b="1" dirty="0"/>
              <a:t> P2178 [NOI2015] </a:t>
            </a:r>
            <a:r>
              <a:rPr lang="zh-CN" altLang="en-US" b="1" dirty="0"/>
              <a:t>品酒大会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几乎重题，双倍经验（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只是一个连通块里需要多维护一点东西。</a:t>
            </a:r>
          </a:p>
        </p:txBody>
      </p:sp>
      <p:sp>
        <p:nvSpPr>
          <p:cNvPr id="4" name="矩形 3"/>
          <p:cNvSpPr/>
          <p:nvPr/>
        </p:nvSpPr>
        <p:spPr>
          <a:xfrm>
            <a:off x="7237379" y="0"/>
            <a:ext cx="4954621" cy="6858000"/>
          </a:xfrm>
          <a:prstGeom prst="rect">
            <a:avLst/>
          </a:prstGeom>
          <a:blipFill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768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4.</a:t>
            </a:r>
            <a:r>
              <a:rPr lang="en-US" altLang="zh-CN" b="1" dirty="0"/>
              <a:t> </a:t>
            </a:r>
            <a:r>
              <a:rPr lang="en-US" altLang="zh-CN" dirty="0"/>
              <a:t>POJ 3415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求两个串长度不小于</a:t>
            </a:r>
            <a:r>
              <a:rPr lang="en-US" altLang="zh-CN" dirty="0"/>
              <a:t>k</a:t>
            </a:r>
            <a:r>
              <a:rPr lang="zh-CN" altLang="en-US" dirty="0"/>
              <a:t>的公共子串的个数。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A496746-31E2-70F6-E417-00DABBFED896}"/>
              </a:ext>
            </a:extLst>
          </p:cNvPr>
          <p:cNvSpPr/>
          <p:nvPr/>
        </p:nvSpPr>
        <p:spPr>
          <a:xfrm>
            <a:off x="0" y="0"/>
            <a:ext cx="4954621" cy="6858000"/>
          </a:xfrm>
          <a:prstGeom prst="rect">
            <a:avLst/>
          </a:prstGeom>
          <a:blipFill dpi="0" rotWithShape="0">
            <a:blip r:embed="rId2">
              <a:alphaModFix amt="29000"/>
            </a:blip>
            <a:srcRect/>
            <a:stretch>
              <a:fillRect l="-90000" r="-4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22626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先求出广义 </a:t>
            </a:r>
            <a:r>
              <a:rPr lang="en-US" altLang="zh-CN" dirty="0" err="1"/>
              <a:t>sa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按 </a:t>
            </a:r>
            <a:r>
              <a:rPr lang="en-US" altLang="zh-CN" dirty="0"/>
              <a:t>height </a:t>
            </a:r>
            <a:r>
              <a:rPr lang="zh-CN" altLang="en-US" dirty="0"/>
              <a:t>从大到小排序之后，对于每个连通块维护 </a:t>
            </a:r>
            <a:r>
              <a:rPr lang="en-US" altLang="zh-CN" dirty="0"/>
              <a:t>a </a:t>
            </a:r>
            <a:r>
              <a:rPr lang="zh-CN" altLang="en-US" dirty="0"/>
              <a:t>后缀个数和 </a:t>
            </a:r>
            <a:r>
              <a:rPr lang="en-US" altLang="zh-CN" dirty="0"/>
              <a:t>b </a:t>
            </a:r>
            <a:r>
              <a:rPr lang="zh-CN" altLang="en-US" dirty="0"/>
              <a:t>后缀个数，每次 </a:t>
            </a:r>
            <a:r>
              <a:rPr lang="en-US" altLang="zh-CN" dirty="0"/>
              <a:t>merge </a:t>
            </a:r>
            <a:r>
              <a:rPr lang="zh-CN" altLang="en-US" dirty="0"/>
              <a:t>的时候注意合并和累加长度在上次 </a:t>
            </a:r>
            <a:r>
              <a:rPr lang="en-US" altLang="zh-CN" dirty="0"/>
              <a:t>height </a:t>
            </a:r>
            <a:r>
              <a:rPr lang="zh-CN" altLang="en-US" dirty="0"/>
              <a:t>与这次 </a:t>
            </a:r>
            <a:r>
              <a:rPr lang="en-US" altLang="zh-CN" dirty="0"/>
              <a:t>height </a:t>
            </a:r>
            <a:r>
              <a:rPr lang="zh-CN" altLang="en-US" dirty="0"/>
              <a:t>之间的子串的贡献即可。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注意，当 </a:t>
            </a:r>
            <a:r>
              <a:rPr lang="en-US" altLang="zh-CN" dirty="0"/>
              <a:t>height &lt; k </a:t>
            </a:r>
            <a:r>
              <a:rPr lang="zh-CN" altLang="en-US" dirty="0"/>
              <a:t>时停止。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时间复杂度</a:t>
            </a:r>
            <a:r>
              <a:rPr lang="en-US" altLang="zh-CN" dirty="0"/>
              <a:t> O(n)</a:t>
            </a:r>
            <a:r>
              <a:rPr lang="zh-CN" altLang="en-US" dirty="0"/>
              <a:t>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6AF9AA8-F276-645E-606C-E1824603706D}"/>
              </a:ext>
            </a:extLst>
          </p:cNvPr>
          <p:cNvSpPr/>
          <p:nvPr/>
        </p:nvSpPr>
        <p:spPr>
          <a:xfrm>
            <a:off x="7237379" y="0"/>
            <a:ext cx="495462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t="-8000" b="-1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948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还是先求广义 </a:t>
            </a:r>
            <a:r>
              <a:rPr lang="en-US" altLang="zh-CN" dirty="0" err="1"/>
              <a:t>sa</a:t>
            </a:r>
            <a:r>
              <a:rPr lang="zh-CN" altLang="en-US" dirty="0"/>
              <a:t>，并依据 </a:t>
            </a:r>
            <a:r>
              <a:rPr lang="en-US" altLang="zh-CN" dirty="0"/>
              <a:t>k </a:t>
            </a:r>
            <a:r>
              <a:rPr lang="zh-CN" altLang="en-US" dirty="0"/>
              <a:t>分组。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在一组内，每看到一个 </a:t>
            </a:r>
            <a:r>
              <a:rPr lang="en-US" altLang="zh-CN" dirty="0"/>
              <a:t>a </a:t>
            </a:r>
            <a:r>
              <a:rPr lang="zh-CN" altLang="en-US" dirty="0"/>
              <a:t>后缀，那么它与前面每一个 </a:t>
            </a:r>
            <a:r>
              <a:rPr lang="en-US" altLang="zh-CN" dirty="0"/>
              <a:t>b </a:t>
            </a:r>
            <a:r>
              <a:rPr lang="zh-CN" altLang="en-US" dirty="0"/>
              <a:t>后缀的贡献就是 </a:t>
            </a:r>
            <a:r>
              <a:rPr lang="en-US" altLang="zh-CN" dirty="0" err="1"/>
              <a:t>lcp</a:t>
            </a:r>
            <a:r>
              <a:rPr lang="en-US" altLang="zh-CN" dirty="0"/>
              <a:t> – k + 1</a:t>
            </a:r>
            <a:r>
              <a:rPr lang="zh-CN" altLang="en-US" dirty="0"/>
              <a:t>。但由于随着 </a:t>
            </a:r>
            <a:r>
              <a:rPr lang="en-US" altLang="zh-CN" dirty="0"/>
              <a:t>a </a:t>
            </a:r>
            <a:r>
              <a:rPr lang="zh-CN" altLang="en-US" dirty="0"/>
              <a:t>往后做，它与之前每个 </a:t>
            </a:r>
            <a:r>
              <a:rPr lang="en-US" altLang="zh-CN" dirty="0"/>
              <a:t>b </a:t>
            </a:r>
            <a:r>
              <a:rPr lang="zh-CN" altLang="en-US" dirty="0"/>
              <a:t>的 </a:t>
            </a:r>
            <a:r>
              <a:rPr lang="en-US" altLang="zh-CN" dirty="0" err="1"/>
              <a:t>lcp</a:t>
            </a:r>
            <a:r>
              <a:rPr lang="en-US" altLang="zh-CN" dirty="0"/>
              <a:t> </a:t>
            </a:r>
            <a:r>
              <a:rPr lang="zh-CN" altLang="en-US" dirty="0"/>
              <a:t>是单调递减的，所以用单调栈维护。注意，不满足单调的时候不要退栈，而是将这个元素的贡献加到下一个元素上，一直到推不动为止。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时间复杂度</a:t>
            </a:r>
            <a:r>
              <a:rPr lang="en-US" altLang="zh-CN" dirty="0"/>
              <a:t> O(n)</a:t>
            </a:r>
            <a:r>
              <a:rPr lang="zh-CN" altLang="en-US" dirty="0"/>
              <a:t>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C612D5-12A8-1D8F-A113-D49DF817EE94}"/>
              </a:ext>
            </a:extLst>
          </p:cNvPr>
          <p:cNvSpPr/>
          <p:nvPr/>
        </p:nvSpPr>
        <p:spPr>
          <a:xfrm>
            <a:off x="0" y="0"/>
            <a:ext cx="79375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l="-1906" r="-19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4518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休闲题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给定字符串 </a:t>
            </a:r>
            <a:r>
              <a:rPr lang="en-US" altLang="zh-CN" dirty="0"/>
              <a:t>S</a:t>
            </a:r>
            <a:r>
              <a:rPr lang="zh-CN" altLang="en-US" dirty="0"/>
              <a:t>，多次询问 </a:t>
            </a:r>
            <a:r>
              <a:rPr lang="en-US" altLang="zh-CN" dirty="0"/>
              <a:t>S[l…r] </a:t>
            </a:r>
            <a:r>
              <a:rPr lang="zh-CN" altLang="en-US" dirty="0"/>
              <a:t>的所有子串中，给我挑两个，求其 </a:t>
            </a:r>
            <a:r>
              <a:rPr lang="en-US" altLang="zh-CN" dirty="0" err="1"/>
              <a:t>lcp</a:t>
            </a:r>
            <a:r>
              <a:rPr lang="en-US" altLang="zh-CN" dirty="0"/>
              <a:t> </a:t>
            </a:r>
            <a:r>
              <a:rPr lang="zh-CN" altLang="en-US" dirty="0"/>
              <a:t>的最大值。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|S| &lt;= 10^5</a:t>
            </a:r>
            <a:r>
              <a:rPr lang="zh-CN" altLang="en-US" dirty="0"/>
              <a:t>， 询问次数 </a:t>
            </a:r>
            <a:r>
              <a:rPr lang="en-US" altLang="zh-CN" dirty="0"/>
              <a:t>&lt;= 10^5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6DEC441-3FC1-2881-1FEA-FCC0D91FC4E4}"/>
              </a:ext>
            </a:extLst>
          </p:cNvPr>
          <p:cNvSpPr/>
          <p:nvPr/>
        </p:nvSpPr>
        <p:spPr>
          <a:xfrm>
            <a:off x="0" y="0"/>
            <a:ext cx="495462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l="-50000" r="-4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32872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相当于找区间 </a:t>
            </a:r>
            <a:r>
              <a:rPr lang="en-US" altLang="zh-CN" dirty="0"/>
              <a:t>[</a:t>
            </a:r>
            <a:r>
              <a:rPr lang="en-US" altLang="zh-CN" dirty="0" err="1"/>
              <a:t>l,r</a:t>
            </a:r>
            <a:r>
              <a:rPr lang="en-US" altLang="zh-CN" dirty="0"/>
              <a:t>] </a:t>
            </a:r>
            <a:r>
              <a:rPr lang="zh-CN" altLang="en-US" dirty="0"/>
              <a:t>中出现了至少两次的最长子串。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按 </a:t>
            </a:r>
            <a:r>
              <a:rPr lang="en-US" altLang="zh-CN" dirty="0" err="1"/>
              <a:t>hight</a:t>
            </a:r>
            <a:r>
              <a:rPr lang="en-US" altLang="zh-CN" dirty="0"/>
              <a:t> </a:t>
            </a:r>
            <a:r>
              <a:rPr lang="zh-CN" altLang="en-US" dirty="0"/>
              <a:t>分组时，每组在原串中的位置是分散的，但是两两之间形成的单位区间可以更新是其超集的询问区间的答案。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启发式合并可以将更新次数做到 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 </a:t>
            </a:r>
            <a:r>
              <a:rPr lang="zh-CN" altLang="en-US" dirty="0"/>
              <a:t>次。更新答案若采用</a:t>
            </a:r>
            <a:r>
              <a:rPr lang="en-US" altLang="zh-CN" dirty="0" err="1"/>
              <a:t>kdt</a:t>
            </a:r>
            <a:r>
              <a:rPr lang="zh-CN" altLang="en-US" dirty="0"/>
              <a:t>那么就是 </a:t>
            </a:r>
            <a:r>
              <a:rPr lang="en-US" altLang="zh-CN" dirty="0"/>
              <a:t>O(</a:t>
            </a:r>
            <a:r>
              <a:rPr lang="en-US" altLang="zh-CN" dirty="0" err="1"/>
              <a:t>nsqrt</a:t>
            </a:r>
            <a:r>
              <a:rPr lang="en-US" altLang="zh-CN" dirty="0"/>
              <a:t>(n)</a:t>
            </a:r>
            <a:r>
              <a:rPr lang="en-US" altLang="zh-CN" dirty="0" err="1"/>
              <a:t>logn</a:t>
            </a:r>
            <a:r>
              <a:rPr lang="en-US" altLang="zh-CN" dirty="0"/>
              <a:t>)</a:t>
            </a:r>
            <a:r>
              <a:rPr lang="zh-CN" altLang="en-US" dirty="0"/>
              <a:t>。但是如果我们将其离线下来，并按 </a:t>
            </a:r>
            <a:r>
              <a:rPr lang="en-US" altLang="zh-CN" dirty="0"/>
              <a:t>l </a:t>
            </a:r>
            <a:r>
              <a:rPr lang="zh-CN" altLang="en-US" dirty="0"/>
              <a:t>排序后进行更新，会发现我们需要支持单点插入和区间更新，</a:t>
            </a:r>
            <a:r>
              <a:rPr lang="zh-CN" altLang="en-US"/>
              <a:t>那么使用任意一种文艺平衡树即可。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E4C60AF-D33F-0371-75BF-741CFE20BF4A}"/>
              </a:ext>
            </a:extLst>
          </p:cNvPr>
          <p:cNvSpPr/>
          <p:nvPr/>
        </p:nvSpPr>
        <p:spPr>
          <a:xfrm>
            <a:off x="7237379" y="0"/>
            <a:ext cx="4954621" cy="6858000"/>
          </a:xfrm>
          <a:prstGeom prst="rect">
            <a:avLst/>
          </a:prstGeom>
          <a:blipFill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58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Trick3.</a:t>
            </a:r>
            <a:r>
              <a:rPr lang="zh-CN" altLang="en-US" dirty="0"/>
              <a:t>原串上的映射到</a:t>
            </a:r>
            <a:r>
              <a:rPr lang="en-US" altLang="zh-CN" dirty="0"/>
              <a:t>height</a:t>
            </a:r>
            <a:r>
              <a:rPr lang="zh-CN" altLang="en-US" dirty="0"/>
              <a:t>上去做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rt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2DC44E0-34E6-8CAF-756B-C89E3D3BFE61}"/>
              </a:ext>
            </a:extLst>
          </p:cNvPr>
          <p:cNvSpPr/>
          <p:nvPr/>
        </p:nvSpPr>
        <p:spPr>
          <a:xfrm>
            <a:off x="7237379" y="0"/>
            <a:ext cx="495462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l="-30000" r="-3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88956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3</a:t>
            </a:r>
            <a:r>
              <a:rPr lang="en-US" altLang="zh-CN" b="1" dirty="0"/>
              <a:t>.P4094 [HEOI2016/TJOI2016]</a:t>
            </a:r>
            <a:r>
              <a:rPr lang="zh-CN" altLang="en-US" b="1" dirty="0"/>
              <a:t>字符串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给定字符串 </a:t>
            </a:r>
            <a:r>
              <a:rPr lang="en-US" altLang="zh-CN" dirty="0"/>
              <a:t>S</a:t>
            </a:r>
            <a:r>
              <a:rPr lang="zh-CN" altLang="en-US" dirty="0"/>
              <a:t>，多次询问子串 </a:t>
            </a:r>
            <a:r>
              <a:rPr lang="en-US" altLang="zh-CN" dirty="0"/>
              <a:t>S[a…b] </a:t>
            </a:r>
            <a:r>
              <a:rPr lang="zh-CN" altLang="en-US" dirty="0"/>
              <a:t>与 </a:t>
            </a:r>
            <a:r>
              <a:rPr lang="en-US" altLang="zh-CN" dirty="0"/>
              <a:t>S[c…d] </a:t>
            </a:r>
            <a:r>
              <a:rPr lang="zh-CN" altLang="en-US" dirty="0"/>
              <a:t>中所有子串的最长公共前缀的长度。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|S| &lt;= 10^5</a:t>
            </a:r>
            <a:r>
              <a:rPr lang="zh-CN" altLang="en-US" dirty="0"/>
              <a:t>， 询问次数 </a:t>
            </a:r>
            <a:r>
              <a:rPr lang="en-US" altLang="zh-CN" dirty="0"/>
              <a:t>&lt;= 10^5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EEFE70-12C5-EEFE-674A-C9451C4AF81F}"/>
              </a:ext>
            </a:extLst>
          </p:cNvPr>
          <p:cNvSpPr/>
          <p:nvPr/>
        </p:nvSpPr>
        <p:spPr>
          <a:xfrm>
            <a:off x="0" y="0"/>
            <a:ext cx="67691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l="-1906" r="-19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07295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032376"/>
          </a:xfrm>
        </p:spPr>
        <p:txBody>
          <a:bodyPr>
            <a:normAutofit/>
          </a:bodyPr>
          <a:lstStyle/>
          <a:p>
            <a:r>
              <a:rPr lang="zh-CN" altLang="en-US" dirty="0"/>
              <a:t>显然 </a:t>
            </a:r>
            <a:r>
              <a:rPr lang="en-US" altLang="zh-CN" dirty="0"/>
              <a:t>b </a:t>
            </a:r>
            <a:r>
              <a:rPr lang="zh-CN" altLang="en-US" dirty="0"/>
              <a:t>是没什么用处的。考虑 </a:t>
            </a:r>
            <a:r>
              <a:rPr lang="en-US" altLang="zh-CN" dirty="0" err="1"/>
              <a:t>rk</a:t>
            </a:r>
            <a:r>
              <a:rPr lang="en-US" altLang="zh-CN" dirty="0"/>
              <a:t>[a] </a:t>
            </a:r>
            <a:r>
              <a:rPr lang="zh-CN" altLang="en-US" dirty="0"/>
              <a:t>在 </a:t>
            </a:r>
            <a:r>
              <a:rPr lang="en-US" altLang="zh-CN" dirty="0"/>
              <a:t>height </a:t>
            </a:r>
            <a:r>
              <a:rPr lang="zh-CN" altLang="en-US" dirty="0"/>
              <a:t>数组上左右延伸一定范围，显然离 </a:t>
            </a:r>
            <a:r>
              <a:rPr lang="en-US" altLang="zh-CN" dirty="0" err="1"/>
              <a:t>rk</a:t>
            </a:r>
            <a:r>
              <a:rPr lang="en-US" altLang="zh-CN" dirty="0"/>
              <a:t>[a] </a:t>
            </a:r>
            <a:r>
              <a:rPr lang="zh-CN" altLang="en-US" dirty="0"/>
              <a:t>越远，它们的 </a:t>
            </a:r>
            <a:r>
              <a:rPr lang="en-US" altLang="zh-CN" dirty="0" err="1"/>
              <a:t>lcp</a:t>
            </a:r>
            <a:r>
              <a:rPr lang="en-US" altLang="zh-CN" dirty="0"/>
              <a:t> </a:t>
            </a:r>
            <a:r>
              <a:rPr lang="zh-CN" altLang="en-US" dirty="0"/>
              <a:t>越短，但是越有可能包含一个 </a:t>
            </a:r>
            <a:r>
              <a:rPr lang="en-US" altLang="zh-CN" dirty="0"/>
              <a:t>s[c…d] </a:t>
            </a:r>
            <a:r>
              <a:rPr lang="zh-CN" altLang="en-US" dirty="0"/>
              <a:t>中的后缀。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所以考虑二分一个</a:t>
            </a:r>
            <a:r>
              <a:rPr lang="en-US" altLang="zh-CN" dirty="0"/>
              <a:t>mid</a:t>
            </a:r>
            <a:r>
              <a:rPr lang="zh-CN" altLang="en-US" dirty="0"/>
              <a:t>，再二分出使得 </a:t>
            </a:r>
            <a:r>
              <a:rPr lang="en-US" altLang="zh-CN" dirty="0"/>
              <a:t>min{height[l]…height[</a:t>
            </a:r>
            <a:r>
              <a:rPr lang="en-US" altLang="zh-CN" dirty="0" err="1"/>
              <a:t>rk</a:t>
            </a:r>
            <a:r>
              <a:rPr lang="en-US" altLang="zh-CN" dirty="0"/>
              <a:t>[a]]} &gt;= mid </a:t>
            </a:r>
            <a:r>
              <a:rPr lang="zh-CN" altLang="en-US" dirty="0"/>
              <a:t>的最小的 </a:t>
            </a:r>
            <a:r>
              <a:rPr lang="en-US" altLang="zh-CN" dirty="0"/>
              <a:t>l</a:t>
            </a:r>
            <a:r>
              <a:rPr lang="zh-CN" altLang="en-US" dirty="0"/>
              <a:t> 和使得 </a:t>
            </a:r>
            <a:r>
              <a:rPr lang="en-US" altLang="zh-CN" dirty="0"/>
              <a:t>min{height[</a:t>
            </a:r>
            <a:r>
              <a:rPr lang="en-US" altLang="zh-CN" dirty="0" err="1"/>
              <a:t>rk</a:t>
            </a:r>
            <a:r>
              <a:rPr lang="en-US" altLang="zh-CN" dirty="0"/>
              <a:t>[a]]…height[r]} &gt;= mid </a:t>
            </a:r>
            <a:r>
              <a:rPr lang="zh-CN" altLang="en-US" dirty="0"/>
              <a:t>的最大的 </a:t>
            </a:r>
            <a:r>
              <a:rPr lang="en-US" altLang="zh-CN" dirty="0"/>
              <a:t>r</a:t>
            </a:r>
            <a:r>
              <a:rPr lang="zh-CN" altLang="en-US" dirty="0"/>
              <a:t>。 那么现在只需要查询 </a:t>
            </a:r>
            <a:r>
              <a:rPr lang="en-US" altLang="zh-CN" dirty="0"/>
              <a:t>[l, r] </a:t>
            </a:r>
            <a:r>
              <a:rPr lang="zh-CN" altLang="en-US" dirty="0"/>
              <a:t>中是否有一个后缀在 </a:t>
            </a:r>
            <a:r>
              <a:rPr lang="en-US" altLang="zh-CN" dirty="0"/>
              <a:t>[a, b]  </a:t>
            </a:r>
            <a:r>
              <a:rPr lang="zh-CN" altLang="en-US" dirty="0"/>
              <a:t>中即可，即判定 </a:t>
            </a:r>
            <a:r>
              <a:rPr lang="en-US" altLang="zh-CN" dirty="0" err="1"/>
              <a:t>sa</a:t>
            </a:r>
            <a:r>
              <a:rPr lang="en-US" altLang="zh-CN" dirty="0"/>
              <a:t>[l] … </a:t>
            </a:r>
            <a:r>
              <a:rPr lang="en-US" altLang="zh-CN" dirty="0" err="1"/>
              <a:t>sa</a:t>
            </a:r>
            <a:r>
              <a:rPr lang="en-US" altLang="zh-CN" dirty="0"/>
              <a:t>[r] </a:t>
            </a:r>
            <a:r>
              <a:rPr lang="zh-CN" altLang="en-US" dirty="0"/>
              <a:t>中是否有一个值在 </a:t>
            </a:r>
            <a:r>
              <a:rPr lang="en-US" altLang="zh-CN" dirty="0"/>
              <a:t>[a, b] </a:t>
            </a:r>
            <a:r>
              <a:rPr lang="zh-CN" altLang="en-US" dirty="0"/>
              <a:t>中，可以用主席树进行维护，若有则 </a:t>
            </a:r>
            <a:r>
              <a:rPr lang="en-US" altLang="zh-CN" dirty="0"/>
              <a:t>mid </a:t>
            </a:r>
            <a:r>
              <a:rPr lang="zh-CN" altLang="en-US" dirty="0"/>
              <a:t>合法，否则 </a:t>
            </a:r>
            <a:r>
              <a:rPr lang="en-US" altLang="zh-CN" dirty="0"/>
              <a:t>mid </a:t>
            </a:r>
            <a:r>
              <a:rPr lang="zh-CN" altLang="en-US" dirty="0"/>
              <a:t>不合法。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时间复杂度 </a:t>
            </a:r>
            <a:r>
              <a:rPr lang="en-US" altLang="zh-CN" dirty="0"/>
              <a:t>O(nlog^2n)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029372A-A3BA-5560-B769-ED46F6A71510}"/>
              </a:ext>
            </a:extLst>
          </p:cNvPr>
          <p:cNvSpPr/>
          <p:nvPr/>
        </p:nvSpPr>
        <p:spPr>
          <a:xfrm>
            <a:off x="6908801" y="0"/>
            <a:ext cx="5283200" cy="6858000"/>
          </a:xfrm>
          <a:prstGeom prst="rect">
            <a:avLst/>
          </a:prstGeom>
          <a:blipFill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40630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Sort + Hash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可以考虑直接快排，但是两个字符串比较的时间复杂度并不是常数的。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考虑维护原串哈希值，对于任意两个子串比较大小，先二分出第一个前缀不同的位置，然后比较该位置的字符大小即可。</a:t>
            </a:r>
          </a:p>
        </p:txBody>
      </p:sp>
      <p:sp>
        <p:nvSpPr>
          <p:cNvPr id="4" name="矩形 3"/>
          <p:cNvSpPr/>
          <p:nvPr/>
        </p:nvSpPr>
        <p:spPr>
          <a:xfrm>
            <a:off x="7347626" y="0"/>
            <a:ext cx="4844374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124355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Trick4.</a:t>
            </a:r>
            <a:r>
              <a:rPr lang="zh-CN" altLang="en-US" dirty="0"/>
              <a:t>多串</a:t>
            </a:r>
            <a:r>
              <a:rPr lang="en-US" altLang="zh-CN" dirty="0"/>
              <a:t>&amp;</a:t>
            </a:r>
            <a:r>
              <a:rPr lang="zh-CN" altLang="en-US" dirty="0"/>
              <a:t>广义</a:t>
            </a:r>
            <a:r>
              <a:rPr lang="en-US" altLang="zh-CN" dirty="0" err="1"/>
              <a:t>sa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rt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trike="sngStrike" dirty="0"/>
              <a:t>（其实跟分组交叉严重）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F7E70CB-C501-6C9D-088E-1053C2F2A638}"/>
              </a:ext>
            </a:extLst>
          </p:cNvPr>
          <p:cNvSpPr/>
          <p:nvPr/>
        </p:nvSpPr>
        <p:spPr>
          <a:xfrm>
            <a:off x="0" y="0"/>
            <a:ext cx="495462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l="-1906" r="-19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7615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5. POJ 3294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给定若干字符串，求出现在不少于 </a:t>
            </a:r>
            <a:r>
              <a:rPr lang="en-US" altLang="zh-CN" dirty="0"/>
              <a:t>k </a:t>
            </a:r>
            <a:r>
              <a:rPr lang="zh-CN" altLang="en-US" dirty="0"/>
              <a:t>个字符串的最长子串。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09111C0-6C75-C500-8D44-F18CBBF965ED}"/>
              </a:ext>
            </a:extLst>
          </p:cNvPr>
          <p:cNvSpPr/>
          <p:nvPr/>
        </p:nvSpPr>
        <p:spPr>
          <a:xfrm>
            <a:off x="7237379" y="0"/>
            <a:ext cx="495462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l="-60000" r="-6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58479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广义 </a:t>
            </a:r>
            <a:r>
              <a:rPr lang="en-US" altLang="zh-CN" dirty="0" err="1"/>
              <a:t>sa</a:t>
            </a:r>
            <a:r>
              <a:rPr lang="zh-CN" altLang="en-US" dirty="0"/>
              <a:t>，二分，</a:t>
            </a:r>
            <a:r>
              <a:rPr lang="en-US" altLang="zh-CN" dirty="0"/>
              <a:t>height </a:t>
            </a:r>
            <a:r>
              <a:rPr lang="zh-CN" altLang="en-US" dirty="0"/>
              <a:t>分组，考察是否有一个组包含大于等于 </a:t>
            </a:r>
            <a:r>
              <a:rPr lang="en-US" altLang="zh-CN" dirty="0"/>
              <a:t>k </a:t>
            </a:r>
            <a:r>
              <a:rPr lang="zh-CN" altLang="en-US" dirty="0"/>
              <a:t>个来自不同字符串的后缀。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529E29-ECCD-4EA1-4898-A47133A3BF9F}"/>
              </a:ext>
            </a:extLst>
          </p:cNvPr>
          <p:cNvSpPr/>
          <p:nvPr/>
        </p:nvSpPr>
        <p:spPr>
          <a:xfrm>
            <a:off x="1" y="0"/>
            <a:ext cx="46101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l="-1906" r="-19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9247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6.</a:t>
            </a:r>
            <a:r>
              <a:rPr lang="en-US" altLang="zh-CN" b="1" dirty="0"/>
              <a:t> </a:t>
            </a:r>
            <a:r>
              <a:rPr lang="en-US" altLang="zh-CN" dirty="0"/>
              <a:t>SPOJ 220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给定若干字符串，求每个字符串中至少出现两次，且不重叠的最长子串。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563B18F-3E0B-4CF5-BFF8-3625802B0EDE}"/>
              </a:ext>
            </a:extLst>
          </p:cNvPr>
          <p:cNvSpPr/>
          <p:nvPr/>
        </p:nvSpPr>
        <p:spPr>
          <a:xfrm>
            <a:off x="6248400" y="0"/>
            <a:ext cx="5943601" cy="6858000"/>
          </a:xfrm>
          <a:prstGeom prst="rect">
            <a:avLst/>
          </a:prstGeom>
          <a:blipFill>
            <a:blip r:embed="rId2">
              <a:alphaModFix amt="29000"/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3618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广义 </a:t>
            </a:r>
            <a:r>
              <a:rPr lang="en-US" altLang="zh-CN" dirty="0" err="1"/>
              <a:t>sa</a:t>
            </a:r>
            <a:r>
              <a:rPr lang="zh-CN" altLang="en-US" dirty="0"/>
              <a:t>，二分，</a:t>
            </a:r>
            <a:r>
              <a:rPr lang="en-US" altLang="zh-CN" dirty="0"/>
              <a:t>height </a:t>
            </a:r>
            <a:r>
              <a:rPr lang="zh-CN" altLang="en-US" dirty="0"/>
              <a:t>分组，考察是否有一个组包含每一个字符串的后缀至少两个，且最大值与最小值之差大于等于二分值。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8F6842-C4D9-FA4C-D543-F7EA2AA30EE2}"/>
              </a:ext>
            </a:extLst>
          </p:cNvPr>
          <p:cNvSpPr/>
          <p:nvPr/>
        </p:nvSpPr>
        <p:spPr>
          <a:xfrm>
            <a:off x="0" y="0"/>
            <a:ext cx="495462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l="-1906" r="-19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548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7. POJ 1226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给定若干字符串，求出现或反转后出现在每个字符串中的最长字符串。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AE889EA-9E8E-A47D-2427-8BE4879CFBBC}"/>
              </a:ext>
            </a:extLst>
          </p:cNvPr>
          <p:cNvSpPr/>
          <p:nvPr/>
        </p:nvSpPr>
        <p:spPr>
          <a:xfrm>
            <a:off x="6210300" y="0"/>
            <a:ext cx="598170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l="-50000" r="-50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7958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解法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正反串连起来再建广义 </a:t>
            </a:r>
            <a:r>
              <a:rPr lang="en-US" altLang="zh-CN" dirty="0" err="1"/>
              <a:t>sa</a:t>
            </a:r>
            <a:r>
              <a:rPr lang="zh-CN" altLang="en-US" dirty="0"/>
              <a:t>，二分，</a:t>
            </a:r>
            <a:r>
              <a:rPr lang="en-US" altLang="zh-CN" dirty="0"/>
              <a:t>height </a:t>
            </a:r>
            <a:r>
              <a:rPr lang="zh-CN" altLang="en-US" dirty="0"/>
              <a:t>分组，考察</a:t>
            </a:r>
            <a:r>
              <a:rPr lang="en-US" altLang="zh-CN" dirty="0"/>
              <a:t>…</a:t>
            </a:r>
          </a:p>
          <a:p>
            <a:endParaRPr lang="en-US" altLang="zh-CN" dirty="0"/>
          </a:p>
          <a:p>
            <a:r>
              <a:rPr lang="zh-CN" altLang="en-US" dirty="0"/>
              <a:t>（没啥好说的了（？）</a:t>
            </a:r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C20E50B-59ED-F94F-A26F-DC47C513A15E}"/>
              </a:ext>
            </a:extLst>
          </p:cNvPr>
          <p:cNvSpPr/>
          <p:nvPr/>
        </p:nvSpPr>
        <p:spPr>
          <a:xfrm>
            <a:off x="0" y="0"/>
            <a:ext cx="6680200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 l="-1906" r="-1906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743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后缀平衡树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3"/>
            <a:ext cx="10515600" cy="4971991"/>
          </a:xfrm>
        </p:spPr>
        <p:txBody>
          <a:bodyPr>
            <a:normAutofit/>
          </a:bodyPr>
          <a:lstStyle/>
          <a:p>
            <a:r>
              <a:rPr lang="zh-CN" altLang="en-US" dirty="0"/>
              <a:t>考虑从后往前依次加入每个字符，也就变成了每次在已有序的字符串中插入一个字符串，所以考虑用平衡树维护。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当比较新后缀和旧后缀的大小时，若第一个不同，则已分大小，否则就相当于比较两个旧后缀的大小。所以对于每个后缀维护一个</a:t>
            </a:r>
            <a:r>
              <a:rPr lang="en-US" altLang="zh-CN" dirty="0"/>
              <a:t>tag</a:t>
            </a:r>
            <a:r>
              <a:rPr lang="zh-CN" altLang="en-US" dirty="0"/>
              <a:t>∈</a:t>
            </a:r>
            <a:r>
              <a:rPr lang="en-US" altLang="zh-CN" dirty="0"/>
              <a:t>[0,1]</a:t>
            </a:r>
            <a:r>
              <a:rPr lang="zh-CN" altLang="en-US" dirty="0"/>
              <a:t>表示其排名。当插入一个字符于某个位置时，需要更新其</a:t>
            </a:r>
            <a:r>
              <a:rPr lang="en-US" altLang="zh-CN" dirty="0"/>
              <a:t>tag</a:t>
            </a:r>
            <a:r>
              <a:rPr lang="zh-CN" altLang="en-US" dirty="0"/>
              <a:t>为前驱后继</a:t>
            </a:r>
            <a:r>
              <a:rPr lang="en-US" altLang="zh-CN" dirty="0"/>
              <a:t>tag</a:t>
            </a:r>
            <a:r>
              <a:rPr lang="zh-CN" altLang="en-US" dirty="0"/>
              <a:t>的平均值。由于可能会爆精度，所以采用重量平衡树，如替罪羊树，每次重构时重新分配</a:t>
            </a:r>
            <a:r>
              <a:rPr lang="en-US" altLang="zh-CN" dirty="0"/>
              <a:t>tag</a:t>
            </a:r>
            <a:r>
              <a:rPr lang="zh-CN" altLang="en-US" dirty="0"/>
              <a:t>，就能保证深度</a:t>
            </a:r>
            <a:r>
              <a:rPr lang="en-US" altLang="zh-CN" dirty="0"/>
              <a:t>log</a:t>
            </a:r>
            <a:r>
              <a:rPr lang="zh-CN" altLang="en-US" dirty="0"/>
              <a:t>，从而不爆精度。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时间复杂度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。（实现较为复杂）</a:t>
            </a:r>
          </a:p>
        </p:txBody>
      </p:sp>
      <p:sp>
        <p:nvSpPr>
          <p:cNvPr id="4" name="矩形 3"/>
          <p:cNvSpPr/>
          <p:nvPr/>
        </p:nvSpPr>
        <p:spPr>
          <a:xfrm>
            <a:off x="-1459150" y="-1264596"/>
            <a:ext cx="14440171" cy="8122596"/>
          </a:xfrm>
          <a:prstGeom prst="rect">
            <a:avLst/>
          </a:prstGeom>
          <a:blipFill dpi="0" rotWithShape="1">
            <a:blip r:embed="rId2">
              <a:alphaModFix amt="16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48153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倍增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类似后缀平衡树的思想，考虑每次以前</a:t>
            </a:r>
            <a:r>
              <a:rPr lang="en-US" altLang="zh-CN" dirty="0"/>
              <a:t>k</a:t>
            </a:r>
            <a:r>
              <a:rPr lang="zh-CN" altLang="en-US" dirty="0"/>
              <a:t>位为关键字进行桶排，若两个后缀前</a:t>
            </a:r>
            <a:r>
              <a:rPr lang="en-US" altLang="zh-CN" dirty="0"/>
              <a:t>k</a:t>
            </a:r>
            <a:r>
              <a:rPr lang="zh-CN" altLang="en-US" dirty="0"/>
              <a:t>位已分出大小则不用再比，否则就比较后</a:t>
            </a:r>
            <a:r>
              <a:rPr lang="en-US" altLang="zh-CN" dirty="0"/>
              <a:t>k</a:t>
            </a:r>
            <a:r>
              <a:rPr lang="zh-CN" altLang="en-US" dirty="0"/>
              <a:t>位，而后</a:t>
            </a:r>
            <a:r>
              <a:rPr lang="en-US" altLang="zh-CN" dirty="0"/>
              <a:t>k</a:t>
            </a:r>
            <a:r>
              <a:rPr lang="zh-CN" altLang="en-US" dirty="0"/>
              <a:t>位已算过，所以也可以直接得出结果。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所以</a:t>
            </a:r>
            <a:r>
              <a:rPr lang="en-US" altLang="zh-CN" dirty="0"/>
              <a:t>k</a:t>
            </a:r>
            <a:r>
              <a:rPr lang="zh-CN" altLang="en-US" dirty="0"/>
              <a:t>枚举</a:t>
            </a:r>
            <a:r>
              <a:rPr lang="en-US" altLang="zh-CN" dirty="0"/>
              <a:t>2</a:t>
            </a:r>
            <a:r>
              <a:rPr lang="zh-CN" altLang="en-US" dirty="0"/>
              <a:t>的次幂，每次直接把每个后缀取前</a:t>
            </a:r>
            <a:r>
              <a:rPr lang="en-US" altLang="zh-CN" dirty="0"/>
              <a:t>2^k</a:t>
            </a:r>
            <a:r>
              <a:rPr lang="zh-CN" altLang="en-US" dirty="0"/>
              <a:t>个，分成两截已计算的结果，然后进行双关键字桶排即可。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时间复杂度</a:t>
            </a:r>
            <a:r>
              <a:rPr lang="en-US" altLang="zh-CN" dirty="0"/>
              <a:t>O(</a:t>
            </a:r>
            <a:r>
              <a:rPr lang="en-US" altLang="zh-CN" dirty="0" err="1"/>
              <a:t>nlogn</a:t>
            </a:r>
            <a:r>
              <a:rPr lang="en-US" altLang="zh-CN" dirty="0"/>
              <a:t>)</a:t>
            </a:r>
            <a:r>
              <a:rPr lang="zh-CN" altLang="en-US" dirty="0"/>
              <a:t>。（具体实现略有不同）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4844374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496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DC3 &amp; SAIS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不会。</a:t>
            </a:r>
          </a:p>
        </p:txBody>
      </p:sp>
      <p:sp>
        <p:nvSpPr>
          <p:cNvPr id="5" name="矩形 4"/>
          <p:cNvSpPr/>
          <p:nvPr/>
        </p:nvSpPr>
        <p:spPr>
          <a:xfrm>
            <a:off x="7237379" y="0"/>
            <a:ext cx="495462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3645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Height</a:t>
            </a:r>
            <a:r>
              <a:rPr lang="zh-CN" altLang="en-US" dirty="0"/>
              <a:t>数组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易知，排名相邻的两个后缀的</a:t>
            </a:r>
            <a:r>
              <a:rPr lang="en-US" altLang="zh-CN" dirty="0" err="1"/>
              <a:t>lcp</a:t>
            </a:r>
            <a:r>
              <a:rPr lang="zh-CN" altLang="en-US" dirty="0"/>
              <a:t>一定是最长的。否则中间一定还可以再插一个。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若记 </a:t>
            </a:r>
            <a:r>
              <a:rPr lang="en-US" altLang="zh-CN" dirty="0"/>
              <a:t>height[</a:t>
            </a:r>
            <a:r>
              <a:rPr lang="en-US" altLang="zh-CN" dirty="0" err="1"/>
              <a:t>i</a:t>
            </a:r>
            <a:r>
              <a:rPr lang="en-US" altLang="zh-CN" dirty="0"/>
              <a:t>] = </a:t>
            </a:r>
            <a:r>
              <a:rPr lang="en-US" altLang="zh-CN" dirty="0" err="1"/>
              <a:t>lcp</a:t>
            </a:r>
            <a:r>
              <a:rPr lang="en-US" altLang="zh-CN" dirty="0"/>
              <a:t>(</a:t>
            </a:r>
            <a:r>
              <a:rPr lang="en-US" altLang="zh-CN" dirty="0" err="1"/>
              <a:t>sa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], </a:t>
            </a:r>
            <a:r>
              <a:rPr lang="en-US" altLang="zh-CN" dirty="0" err="1"/>
              <a:t>sa</a:t>
            </a:r>
            <a:r>
              <a:rPr lang="en-US" altLang="zh-CN" dirty="0"/>
              <a:t>[</a:t>
            </a:r>
            <a:r>
              <a:rPr lang="en-US" altLang="zh-CN" dirty="0" err="1"/>
              <a:t>i</a:t>
            </a:r>
            <a:r>
              <a:rPr lang="en-US" altLang="zh-CN" dirty="0"/>
              <a:t> – 1])</a:t>
            </a:r>
            <a:r>
              <a:rPr lang="zh-CN" altLang="en-US" dirty="0"/>
              <a:t>，那么对于两个后缀 </a:t>
            </a:r>
            <a:r>
              <a:rPr lang="en-US" altLang="zh-CN" dirty="0"/>
              <a:t>s1 </a:t>
            </a:r>
            <a:r>
              <a:rPr lang="zh-CN" altLang="en-US" dirty="0"/>
              <a:t>和 </a:t>
            </a:r>
            <a:r>
              <a:rPr lang="en-US" altLang="zh-CN" dirty="0"/>
              <a:t>s2 </a:t>
            </a:r>
            <a:r>
              <a:rPr lang="zh-CN" altLang="en-US" dirty="0"/>
              <a:t>，记他们在 </a:t>
            </a:r>
            <a:r>
              <a:rPr lang="en-US" altLang="zh-CN" dirty="0" err="1"/>
              <a:t>sa</a:t>
            </a:r>
            <a:r>
              <a:rPr lang="en-US" altLang="zh-CN" dirty="0"/>
              <a:t> </a:t>
            </a:r>
            <a:r>
              <a:rPr lang="zh-CN" altLang="en-US" dirty="0"/>
              <a:t>中位置分别为 </a:t>
            </a:r>
            <a:r>
              <a:rPr lang="en-US" altLang="zh-CN" dirty="0"/>
              <a:t>l </a:t>
            </a:r>
            <a:r>
              <a:rPr lang="zh-CN" altLang="en-US" dirty="0"/>
              <a:t>和 </a:t>
            </a:r>
            <a:r>
              <a:rPr lang="en-US" altLang="zh-CN" dirty="0"/>
              <a:t>r </a:t>
            </a:r>
            <a:r>
              <a:rPr lang="zh-CN" altLang="en-US" dirty="0"/>
              <a:t>， 那么 </a:t>
            </a:r>
            <a:r>
              <a:rPr lang="en-US" altLang="zh-CN" dirty="0" err="1"/>
              <a:t>lcp</a:t>
            </a:r>
            <a:r>
              <a:rPr lang="en-US" altLang="zh-CN" dirty="0"/>
              <a:t>(s1, s2) = min{height[</a:t>
            </a:r>
            <a:r>
              <a:rPr lang="en-US" altLang="zh-CN" dirty="0" err="1"/>
              <a:t>i</a:t>
            </a:r>
            <a:r>
              <a:rPr lang="en-US" altLang="zh-CN" dirty="0"/>
              <a:t>]}</a:t>
            </a:r>
            <a:r>
              <a:rPr lang="zh-CN" altLang="en-US" dirty="0"/>
              <a:t>。</a:t>
            </a:r>
            <a:r>
              <a:rPr lang="en-US" altLang="zh-CN" dirty="0"/>
              <a:t>l &lt;= </a:t>
            </a:r>
            <a:r>
              <a:rPr lang="en-US" altLang="zh-CN" dirty="0" err="1"/>
              <a:t>i</a:t>
            </a:r>
            <a:r>
              <a:rPr lang="en-US" altLang="zh-CN" dirty="0"/>
              <a:t> &lt;= r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采用 </a:t>
            </a:r>
            <a:r>
              <a:rPr lang="en-US" altLang="zh-CN" dirty="0" err="1"/>
              <a:t>rmq</a:t>
            </a:r>
            <a:r>
              <a:rPr lang="en-US" altLang="zh-CN" dirty="0"/>
              <a:t> </a:t>
            </a:r>
            <a:r>
              <a:rPr lang="zh-CN" altLang="en-US" dirty="0"/>
              <a:t>可以 </a:t>
            </a:r>
            <a:r>
              <a:rPr lang="en-US" altLang="zh-CN" dirty="0"/>
              <a:t>O(1) </a:t>
            </a:r>
            <a:r>
              <a:rPr lang="zh-CN" altLang="en-US" dirty="0"/>
              <a:t>查询两串的 </a:t>
            </a:r>
            <a:r>
              <a:rPr lang="en-US" altLang="zh-CN" dirty="0" err="1"/>
              <a:t>lcp</a:t>
            </a:r>
            <a:r>
              <a:rPr lang="zh-CN" altLang="en-US" dirty="0"/>
              <a:t>。</a:t>
            </a:r>
            <a:r>
              <a:rPr lang="en-US" altLang="zh-CN" dirty="0"/>
              <a:t> </a:t>
            </a:r>
          </a:p>
        </p:txBody>
      </p:sp>
      <p:sp>
        <p:nvSpPr>
          <p:cNvPr id="5" name="矩形 4"/>
          <p:cNvSpPr/>
          <p:nvPr/>
        </p:nvSpPr>
        <p:spPr>
          <a:xfrm>
            <a:off x="0" y="0"/>
            <a:ext cx="495462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6729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6067" y="2752725"/>
            <a:ext cx="7154333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8800" dirty="0"/>
              <a:t>基础运用</a:t>
            </a:r>
          </a:p>
        </p:txBody>
      </p:sp>
      <p:sp>
        <p:nvSpPr>
          <p:cNvPr id="5" name="矩形 4"/>
          <p:cNvSpPr/>
          <p:nvPr/>
        </p:nvSpPr>
        <p:spPr>
          <a:xfrm>
            <a:off x="1" y="-797669"/>
            <a:ext cx="12192000" cy="7908587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3815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  <a:r>
              <a:rPr lang="en-US" altLang="zh-CN" dirty="0"/>
              <a:t>1.</a:t>
            </a:r>
            <a:r>
              <a:rPr lang="en-US" altLang="zh-CN" b="1" dirty="0"/>
              <a:t> P3763 [TJOI2017]DNA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给出两个的字符串 </a:t>
            </a:r>
            <a:r>
              <a:rPr lang="en-US" altLang="zh-CN" dirty="0"/>
              <a:t>S</a:t>
            </a:r>
            <a:r>
              <a:rPr lang="zh-CN" altLang="en-US" dirty="0"/>
              <a:t> 和 </a:t>
            </a:r>
            <a:r>
              <a:rPr lang="en-US" altLang="zh-CN" dirty="0"/>
              <a:t>T</a:t>
            </a:r>
            <a:r>
              <a:rPr lang="zh-CN" altLang="en-US" dirty="0"/>
              <a:t>，求 </a:t>
            </a:r>
            <a:r>
              <a:rPr lang="en-US" altLang="zh-CN" dirty="0"/>
              <a:t>S</a:t>
            </a:r>
            <a:r>
              <a:rPr lang="zh-CN" altLang="en-US" dirty="0"/>
              <a:t> 中有多少个连续子串在不改变超过 </a:t>
            </a:r>
            <a:r>
              <a:rPr lang="en-US" altLang="zh-CN" dirty="0"/>
              <a:t>3 </a:t>
            </a:r>
            <a:r>
              <a:rPr lang="zh-CN" altLang="en-US" dirty="0"/>
              <a:t>个字符后可以和 </a:t>
            </a:r>
            <a:r>
              <a:rPr lang="en-US" altLang="zh-CN" dirty="0"/>
              <a:t>T</a:t>
            </a:r>
            <a:r>
              <a:rPr lang="zh-CN" altLang="en-US" dirty="0"/>
              <a:t> 匹配。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字符集大小为</a:t>
            </a:r>
            <a:r>
              <a:rPr lang="en-US" altLang="zh-CN" dirty="0"/>
              <a:t>4</a:t>
            </a:r>
            <a:r>
              <a:rPr lang="zh-CN" altLang="en-US" dirty="0"/>
              <a:t>，字符串长度</a:t>
            </a:r>
            <a:r>
              <a:rPr lang="en-US" altLang="zh-CN" dirty="0"/>
              <a:t>&lt;=10^5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0" y="0"/>
            <a:ext cx="4954621" cy="6858000"/>
          </a:xfrm>
          <a:prstGeom prst="rect">
            <a:avLst/>
          </a:prstGeom>
          <a:blipFill dpi="0" rotWithShape="1">
            <a:blip r:embed="rId2">
              <a:alphaModFix amt="29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1392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531</TotalTime>
  <Words>1776</Words>
  <Application>Microsoft Office PowerPoint</Application>
  <PresentationFormat>宽屏</PresentationFormat>
  <Paragraphs>142</Paragraphs>
  <Slides>36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主题</vt:lpstr>
      <vt:lpstr>PowerPoint 演示文稿</vt:lpstr>
      <vt:lpstr>概念</vt:lpstr>
      <vt:lpstr>Sort + Hash</vt:lpstr>
      <vt:lpstr>后缀平衡树</vt:lpstr>
      <vt:lpstr>倍增</vt:lpstr>
      <vt:lpstr>DC3 &amp; SAIS</vt:lpstr>
      <vt:lpstr>Height数组</vt:lpstr>
      <vt:lpstr>基础运用</vt:lpstr>
      <vt:lpstr>例题1. P3763 [TJOI2017]DNA</vt:lpstr>
      <vt:lpstr>解法1.后缀数组</vt:lpstr>
      <vt:lpstr>解法2. FFT</vt:lpstr>
      <vt:lpstr>Trick1. height分组</vt:lpstr>
      <vt:lpstr>例题2. POJ3261</vt:lpstr>
      <vt:lpstr>解法</vt:lpstr>
      <vt:lpstr>思考题</vt:lpstr>
      <vt:lpstr>解法</vt:lpstr>
      <vt:lpstr>Trick2.后缀并查集</vt:lpstr>
      <vt:lpstr>例题3. P3804 【模板】后缀自动机 (SAM)</vt:lpstr>
      <vt:lpstr>解法1. SAM</vt:lpstr>
      <vt:lpstr>解法2. SA</vt:lpstr>
      <vt:lpstr>例题3附. P2178 [NOI2015] 品酒大会</vt:lpstr>
      <vt:lpstr>例题4. POJ 3415</vt:lpstr>
      <vt:lpstr>解法1</vt:lpstr>
      <vt:lpstr>解法2</vt:lpstr>
      <vt:lpstr>休闲题</vt:lpstr>
      <vt:lpstr>解法</vt:lpstr>
      <vt:lpstr>Trick3.原串上的映射到height上去做</vt:lpstr>
      <vt:lpstr>例题3.P4094 [HEOI2016/TJOI2016]字符串</vt:lpstr>
      <vt:lpstr>解法</vt:lpstr>
      <vt:lpstr>Trick4.多串&amp;广义sa</vt:lpstr>
      <vt:lpstr>例题5. POJ 3294</vt:lpstr>
      <vt:lpstr>解法</vt:lpstr>
      <vt:lpstr>例题6. SPOJ 220</vt:lpstr>
      <vt:lpstr>解法</vt:lpstr>
      <vt:lpstr>例题7. POJ 1226</vt:lpstr>
      <vt:lpstr>解法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Windows 用户</dc:creator>
  <cp:lastModifiedBy>雨阳 黄</cp:lastModifiedBy>
  <cp:revision>31</cp:revision>
  <dcterms:created xsi:type="dcterms:W3CDTF">2021-11-30T10:33:43Z</dcterms:created>
  <dcterms:modified xsi:type="dcterms:W3CDTF">2024-07-13T00:09:46Z</dcterms:modified>
</cp:coreProperties>
</file>